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14" r:id="rId3"/>
    <p:sldId id="322" r:id="rId4"/>
    <p:sldId id="323" r:id="rId5"/>
    <p:sldId id="341" r:id="rId6"/>
    <p:sldId id="340" r:id="rId7"/>
    <p:sldId id="324" r:id="rId8"/>
    <p:sldId id="337" r:id="rId9"/>
    <p:sldId id="339" r:id="rId10"/>
    <p:sldId id="338" r:id="rId11"/>
    <p:sldId id="335" r:id="rId12"/>
    <p:sldId id="325" r:id="rId13"/>
    <p:sldId id="326" r:id="rId14"/>
    <p:sldId id="327" r:id="rId15"/>
    <p:sldId id="328" r:id="rId16"/>
    <p:sldId id="343" r:id="rId17"/>
    <p:sldId id="344" r:id="rId18"/>
    <p:sldId id="345" r:id="rId19"/>
    <p:sldId id="329" r:id="rId20"/>
    <p:sldId id="330" r:id="rId21"/>
    <p:sldId id="331" r:id="rId22"/>
    <p:sldId id="332" r:id="rId23"/>
    <p:sldId id="346" r:id="rId24"/>
    <p:sldId id="347" r:id="rId25"/>
    <p:sldId id="348" r:id="rId26"/>
    <p:sldId id="350" r:id="rId27"/>
    <p:sldId id="351" r:id="rId28"/>
    <p:sldId id="352" r:id="rId29"/>
    <p:sldId id="353" r:id="rId30"/>
    <p:sldId id="349" r:id="rId31"/>
    <p:sldId id="333" r:id="rId3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B7F558-F2BA-4E74-9F3F-213A1B84EC0C}" type="datetimeFigureOut">
              <a:rPr lang="fa-IR" smtClean="0"/>
              <a:t>07/01/1447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103891-E7D8-4611-B42F-EB986A194A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139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03D7A3-8C4C-4464-BE7C-D5A881FBF0CD}" type="slidenum">
              <a:rPr lang="fa-IR" b="0" smtClean="0">
                <a:solidFill>
                  <a:srgbClr val="000000"/>
                </a:solidFill>
              </a:rPr>
              <a:pPr/>
              <a:t>1</a:t>
            </a:fld>
            <a:endParaRPr lang="fa-I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9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03891-E7D8-4611-B42F-EB986A194A67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037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03891-E7D8-4611-B42F-EB986A194A67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401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5DD5DA-4CF9-4B36-ADAD-FC15A297ADE4}" type="datetime8">
              <a:rPr lang="fa-IR" smtClean="0"/>
              <a:t>2 ژوئيه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B8512D-BEFA-4891-B00B-57E9E15C2CB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608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B6680B-71D8-4AA9-927F-8692BD92FCF8}" type="datetime8">
              <a:rPr lang="fa-IR" smtClean="0"/>
              <a:t>2 ژوئيه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2D7848-3B52-44FA-96C6-B1348E2E8FB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12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6BD539-9F77-4E77-A6F7-798223F4DD83}" type="datetime8">
              <a:rPr lang="fa-IR" smtClean="0"/>
              <a:t>2 ژوئيه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AB0AD0-B257-4298-996C-93C7A4771B3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346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DA22-0344-4730-A802-07005A6286A7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AE43EA-D4C8-464D-A398-851B094196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5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A7FF-5C77-4EFC-829C-106498D44C68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C15C4-C2D7-4718-B4F8-AD8CC4C12C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D853-8C0C-43BC-94A7-C58F6696ED91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E7F7E-DB29-4625-B761-253CB387F2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9302-BD12-4AE4-9C20-6A0845377D7B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CB904-688D-4088-BB92-386786CC4F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33DC-D788-4FE1-9C39-7888CB99E88A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205CB-9F6A-44DF-A18D-6D0DA47666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9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E890-12D4-42EE-B0F9-A29184D2A556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2C26A-1635-48E9-BE5A-7F53F1EE9B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A019-78B2-4911-9DD8-A2D31058134B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73B21-E481-433E-82B1-88A87ED2A77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4160-8027-4980-AE44-D739F401324E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ECBCE-44C2-494A-97BE-7515952F35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0827EB-B9DD-4A6A-ABCA-0F90ECD5B345}" type="datetime8">
              <a:rPr lang="fa-IR" smtClean="0"/>
              <a:t>2 ژوئيه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1F7147-FE49-4260-86B6-7A012975007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2221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07FB-78FB-43A2-BBB4-3D0BE5216E94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02E0-F401-4E74-BDA3-FC450BC348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21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3B32B-51CD-4325-B364-FB5C89F76314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A2F76-861F-4F96-B599-5DC90493420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60EF-6301-40EC-BAC1-48199EFD9F05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1CFEE-3432-44BB-A66E-747DB0CD1F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14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2083-467F-4DDB-B3EA-24980368DE6E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6D9E9-3F96-46AF-BA20-2C9B4A27F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16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27FE-075B-438E-BBF8-860FF970DD1F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9AAF-AFC9-4856-8976-2B58D92C94B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hi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219692-ACEC-4E3B-BE26-5901862A67D5}" type="datetime8">
              <a:rPr lang="fa-IR" smtClean="0"/>
              <a:t>2 ژوئيه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3DF51F-E599-403D-A8AB-045A8B1EE84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64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41B85-EFD3-4B85-A22A-5C5AC85DDC1C}" type="datetime8">
              <a:rPr lang="fa-IR" smtClean="0"/>
              <a:t>2 ژوئيه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1879C1-AC6E-45F4-B164-2CC67DF3F80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280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B9C09B-E2E1-4E4F-87AA-4FD64801C5CB}" type="datetime8">
              <a:rPr lang="fa-IR" smtClean="0"/>
              <a:t>2 ژوئيه 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CD55BA-BD7F-49F1-802D-2BC1F1FC4A0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57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BD68E1-8673-4A9F-AE3F-B39522C3E85E}" type="datetime8">
              <a:rPr lang="fa-IR" smtClean="0"/>
              <a:t>2 ژوئيه 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CC579C-EAED-46CF-AF35-86E57B75F73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66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57179D-17CE-4562-881C-DA27BE851A69}" type="datetime8">
              <a:rPr lang="fa-IR" smtClean="0"/>
              <a:t>2 ژوئيه 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8AE4A-9841-4A73-9C9F-9D8F66DCE8E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31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1CF40C-5825-4A19-8FFD-95D80CD19B27}" type="datetime8">
              <a:rPr lang="fa-IR" smtClean="0"/>
              <a:t>2 ژوئيه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1E8152-A70E-408B-A599-D46C96B186B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313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F4D9A6-BF9A-47CC-B534-50162E34377B}" type="datetime8">
              <a:rPr lang="fa-IR" smtClean="0"/>
              <a:t>2 ژوئيه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03266-ECFB-4A9C-BC0E-41A0FB3D6E6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8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D7459D5-2BE2-4D43-99AE-AEF130C0C5C8}" type="datetime8">
              <a:rPr lang="fa-IR" smtClean="0"/>
              <a:t>2 ژوئيه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934C4F2-AD3A-4644-8B56-1FB0BA879E9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933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r" defTabSz="685800" rtl="1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DA82EF-0F22-43BC-8FB4-1EB3A33BF8B1}" type="datetime8">
              <a:rPr lang="fa-IR" smtClean="0">
                <a:solidFill>
                  <a:srgbClr val="FFFFFF"/>
                </a:solidFill>
              </a:rPr>
              <a:t>2 ژوئيه 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74F7A8D-BA0C-4646-A27A-B5FCF801682D}" type="slidenum">
              <a:rPr lang="en-US" smtClean="0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383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360229" y="2145209"/>
            <a:ext cx="655180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100" dirty="0">
                <a:solidFill>
                  <a:srgbClr val="000000"/>
                </a:solidFill>
                <a:latin typeface="Calibri" panose="020F0502020204030204" pitchFamily="34" charset="0"/>
              </a:rPr>
              <a:t>دانشگاه علوم پزشکی گیلان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100" dirty="0">
                <a:solidFill>
                  <a:srgbClr val="000000"/>
                </a:solidFill>
                <a:latin typeface="Calibri" panose="020F0502020204030204" pitchFamily="34" charset="0"/>
              </a:rPr>
              <a:t>شبکه بهداشت و درمان شهرستان فومن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6815" y="3273659"/>
            <a:ext cx="65518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>
              <a:defRPr/>
            </a:pPr>
            <a:r>
              <a:rPr lang="fa-IR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برنامه ملی مبارزه با بیماریهای واگیر</a:t>
            </a:r>
            <a:endParaRPr lang="en-US" sz="3600" b="1" dirty="0">
              <a:solidFill>
                <a:prstClr val="black"/>
              </a:solidFill>
              <a:cs typeface="+mj-cs"/>
            </a:endParaRP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E2ED77-4426-41BE-88B5-DFA0E9FE2808}" type="slidenum">
              <a:rPr lang="fa-IR">
                <a:solidFill>
                  <a:srgbClr val="898989"/>
                </a:solidFill>
              </a:rPr>
              <a:pPr/>
              <a:t>1</a:t>
            </a:fld>
            <a:endParaRPr lang="fa-IR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596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10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298704" y="963570"/>
            <a:ext cx="11594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در ايران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اولين بار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ويروس در سال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1349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با جدا شدن آنتي بادي</a:t>
            </a:r>
            <a:r>
              <a:rPr lang="en-GB" sz="2400" dirty="0">
                <a:latin typeface="BZar"/>
                <a:cs typeface="B Nazanin" panose="00000400000000000000" pitchFamily="2" charset="-78"/>
              </a:rPr>
              <a:t>CCHF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از سرم 45 گوسفند كه از تهران به مسكوفرستاده شده بودند  شناسايي شد.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>
              <a:latin typeface="BZar"/>
              <a:cs typeface="B 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در سال 1354 سعيدي و همكاران آنتي بادي ويروس را در 48 نفر از 351 نفر ساكن در مناطق درياي خزر و آذربايجان شرقي جدا كردند. از سال 1378 موارد مشكوك و قطعي بيماري در ايران شناسايي و گزارش شد ه اند.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24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11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707136" y="746605"/>
            <a:ext cx="11253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براساس آخرين گزار شهاي بيماري در سال 1390 تعداد 79 مورد قطعي شناسايي و گزارش شد ه اند كه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14% مورد منجر به مرگ شده است.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ميزان كشندگي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بيماري درصورت مراقبت مناسب و درمان به موقع،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كمتر از 20%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است.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 بيماري در استان هاي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سيستان و بلوچستان، اصفهان، خراسان رضوي، خوزستان و فارس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از بروز بيشتري برخوردار است.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 پس از آن تهران، كرمان، يزد، هرمزگان، كردستان، كرمانشاه و بوشهر موارد كمتري گزارش كرده اند.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5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12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42111"/>
            <a:ext cx="7917850" cy="5527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400" t="85160" r="49275" b="11053"/>
          <a:stretch/>
        </p:blipFill>
        <p:spPr>
          <a:xfrm>
            <a:off x="2572513" y="259904"/>
            <a:ext cx="7646566" cy="5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13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2672" y="0"/>
            <a:ext cx="121066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علائم باليني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پس از آلودگي توسط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كنه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دوره كمون </a:t>
            </a:r>
            <a:r>
              <a:rPr lang="fa-IR" sz="2400" dirty="0">
                <a:cs typeface="B Nazanin" panose="00000400000000000000" pitchFamily="2" charset="-78"/>
              </a:rPr>
              <a:t>معمولاً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1 تا 3 </a:t>
            </a:r>
            <a:r>
              <a:rPr lang="fa-IR" sz="2400" dirty="0">
                <a:cs typeface="B Nazanin" panose="00000400000000000000" pitchFamily="2" charset="-78"/>
              </a:rPr>
              <a:t>روز و حداكثر 9 روز است.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دوره كمون </a:t>
            </a:r>
            <a:r>
              <a:rPr lang="fa-IR" sz="2400" dirty="0">
                <a:cs typeface="B Nazanin" panose="00000400000000000000" pitchFamily="2" charset="-78"/>
              </a:rPr>
              <a:t>پس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تماس با خون </a:t>
            </a:r>
            <a:r>
              <a:rPr lang="fa-IR" sz="2400" dirty="0">
                <a:cs typeface="B Nazanin" panose="00000400000000000000" pitchFamily="2" charset="-78"/>
              </a:rPr>
              <a:t>يا بافت هاي آلوده معمولاً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5 تا 6 </a:t>
            </a:r>
            <a:r>
              <a:rPr lang="fa-IR" sz="2400" dirty="0">
                <a:cs typeface="B Nazanin" panose="00000400000000000000" pitchFamily="2" charset="-78"/>
              </a:rPr>
              <a:t>روز و حداكثر 13 روز مي باشد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علائم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به طور ناگهاني با تب، ضعف، درد عضلاني، سرگيجه، درد و سفتي گردن، درد پشت، سردرد، سوزش چشم ها و دوبيني (حساسيت به نور) شروع مي شود. ممكن است حالت تهوع، استفراغ، اسهال، دل درد، سرفه و گلودرد و به دنبال آن تغييرات خلقي و اختلال هوشياري ايجاد شود.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بعد از 2 تا 4 روز حالت خواب آلودگي، افسردگي و دل درد درقسمت راست بالاي شكم به همراه هپاتومگالي اتفاق مي افتد.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29184" y="456489"/>
            <a:ext cx="11704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ساير نشانه ها شامل افزايش ضربان قلب، بزرگي غدد لنفاوي، و پتشي در پوست يا غشا مخاطي مانند دهان و حلق مي باشند. پتشي ها ممكن است به اكيموز تبديل يا ساير تظاهرات خونريزي دهنده مثل ملنا، هماچوري و خونريزي از بيني، لثه و رحم ايجاد شود و گاهي خلط خوني، خونريزي در ملتحمه و گوش ها نيز ديده مي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3406420"/>
            <a:ext cx="11192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ميزان مرگ و مير</a:t>
            </a:r>
            <a:r>
              <a:rPr lang="en-GB" sz="2400" dirty="0">
                <a:latin typeface="BZar"/>
                <a:cs typeface="B Nazanin" panose="00000400000000000000" pitchFamily="2" charset="-78"/>
              </a:rPr>
              <a:t>CCHF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به طور متوسط 30 % است و در هفته دوم بيماري اتفاق مي افتد. در بيماران بهبود يافته بهبودي معمولاً از روز 9 يا 10 شروع مي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0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15</a:t>
            </a:fld>
            <a:endParaRPr lang="fa-I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12" y="1246982"/>
            <a:ext cx="518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57728" y="5139499"/>
            <a:ext cx="79644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</a:br>
            <a:r>
              <a:rPr kumimoji="0" lang="fa-IR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عوارض چشمی در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CCHF	</a:t>
            </a:r>
            <a:r>
              <a:rPr kumimoji="0" lang="fa-IR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					هموراژی رتینال 	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	</a:t>
            </a:r>
            <a:r>
              <a:rPr kumimoji="0" lang="fa-IR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					</a:t>
            </a:r>
            <a:r>
              <a:rPr kumimoji="0" lang="ar-SA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خونریزی ملتحمه</a:t>
            </a:r>
            <a:r>
              <a:rPr kumimoji="0" lang="fa-IR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		</a:t>
            </a:r>
            <a:r>
              <a:rPr kumimoji="0" lang="fa-IR" sz="2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cs typeface="Arial"/>
              </a:rPr>
              <a:t>				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  <a:cs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1910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16</a:t>
            </a:fld>
            <a:endParaRPr lang="fa-IR"/>
          </a:p>
        </p:txBody>
      </p:sp>
      <p:pic>
        <p:nvPicPr>
          <p:cNvPr id="4" name="Picture 4" descr="con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04672"/>
            <a:ext cx="5745480" cy="45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17</a:t>
            </a:fld>
            <a:endParaRPr lang="fa-IR"/>
          </a:p>
        </p:txBody>
      </p:sp>
      <p:pic>
        <p:nvPicPr>
          <p:cNvPr id="4" name="Picture 1026" descr="C:\WINDOWS\Application Data\Microsoft\Media Catalog\Petechia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2" y="905256"/>
            <a:ext cx="441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103376" y="1222248"/>
            <a:ext cx="37750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a-IR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anose="00000400000000000000" pitchFamily="2" charset="-78"/>
              </a:rPr>
              <a:t>خونریزی های پتشیال بویژه در کام مشاهده میشود که میتواند پیش درآمد مرحله خونریزی دهنده باشد.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56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92608" y="895401"/>
            <a:ext cx="117043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بيماراني كه سرنوشت شان به مرگ منتهي مي شود معمولاً علائم آن ها به طور سريع حتي در روزهاي اول بيماري تغييرمي كند و همچنين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لكوسيتوز بيشتر از لكوپني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وجود دارد.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fa-IR" sz="2400" dirty="0"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مرگ به دليل از دست دادن خون ، خونريزي مغزي، كمبود مايعات به دليل اسهال، يا ادم ريوي ممكن است ايجاد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9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19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906780" y="230044"/>
            <a:ext cx="10963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EF1129"/>
                </a:solidFill>
                <a:latin typeface="BZarBold"/>
              </a:rPr>
              <a:t>تشخيص</a:t>
            </a:r>
            <a:endParaRPr lang="fa-IR" sz="2400" b="1" dirty="0">
              <a:solidFill>
                <a:srgbClr val="EF1129"/>
              </a:solidFill>
              <a:latin typeface="BZarBold"/>
              <a:cs typeface="B Nazanin" panose="00000400000000000000" pitchFamily="2" charset="-78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روش هاي مختلف سرولوژيك منجمله روش </a:t>
            </a:r>
            <a:r>
              <a:rPr lang="en-GB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ELISA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جهت تشخيص آنتي بادي هاي </a:t>
            </a:r>
          </a:p>
          <a:p>
            <a:pPr>
              <a:buClr>
                <a:srgbClr val="FF0000"/>
              </a:buClr>
            </a:pPr>
            <a:r>
              <a:rPr lang="en-GB" sz="2400" dirty="0" err="1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IgG</a:t>
            </a:r>
            <a:r>
              <a:rPr lang="en-GB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 و </a:t>
            </a:r>
            <a:r>
              <a:rPr lang="en-GB" sz="2400" dirty="0" err="1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Ig</a:t>
            </a:r>
            <a:r>
              <a:rPr lang="en-US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M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عليه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ويروس مربوطه.</a:t>
            </a:r>
          </a:p>
          <a:p>
            <a:pPr>
              <a:buClr>
                <a:srgbClr val="FF0000"/>
              </a:buClr>
            </a:pPr>
            <a:endParaRPr lang="fa-IR" sz="24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بررسي بوسيله</a:t>
            </a:r>
            <a:r>
              <a:rPr lang="en-GB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PCR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 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روش جداسازي ويروس به وسيله كشت سلولي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4272" y="4505328"/>
            <a:ext cx="10607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در موارد كشنده همچنين در چند روز اول بيماري، معمولاً آنتي بادي قابل اندازه گيري در خون وجود ندارد. در اين </a:t>
            </a:r>
            <a:r>
              <a:rPr lang="fa-IR" sz="2400" dirty="0">
                <a:solidFill>
                  <a:prstClr val="black"/>
                </a:solidFill>
                <a:latin typeface="BZar"/>
                <a:cs typeface="B Nazanin" panose="00000400000000000000" pitchFamily="2" charset="-78"/>
              </a:rPr>
              <a:t>موارد تشخيص ير اساس جدا كردن</a:t>
            </a:r>
            <a:r>
              <a:rPr lang="en-GB" sz="2400" dirty="0">
                <a:solidFill>
                  <a:prstClr val="black"/>
                </a:solidFill>
                <a:latin typeface="TimesNewRomanPSMT"/>
                <a:cs typeface="B Nazanin" panose="00000400000000000000" pitchFamily="2" charset="-78"/>
              </a:rPr>
              <a:t> RNA</a:t>
            </a:r>
            <a:r>
              <a:rPr lang="fa-IR" sz="2400" dirty="0">
                <a:solidFill>
                  <a:prstClr val="black"/>
                </a:solidFill>
                <a:latin typeface="BZar"/>
                <a:cs typeface="B Nazanin" panose="00000400000000000000" pitchFamily="2" charset="-78"/>
              </a:rPr>
              <a:t> در خون يا نمونه هاي بافتي است.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a-IR" sz="2400" dirty="0">
              <a:latin typeface="BZar"/>
              <a:cs typeface="B Nazanin" panose="00000400000000000000" pitchFamily="2" charset="-78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نمونه هاي بيماران بسيار خطرناك و مسري مي باشد و با دقت بايستي با آن ها برخورد كرد.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24" y="1003410"/>
            <a:ext cx="3160776" cy="347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</p:pic>
    </p:spTree>
    <p:extLst>
      <p:ext uri="{BB962C8B-B14F-4D97-AF65-F5344CB8AC3E}">
        <p14:creationId xmlns:p14="http://schemas.microsoft.com/office/powerpoint/2010/main" val="22522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</a:t>
            </a:fld>
            <a:endParaRPr lang="fa-IR"/>
          </a:p>
        </p:txBody>
      </p:sp>
      <p:sp>
        <p:nvSpPr>
          <p:cNvPr id="4" name="Oval 3"/>
          <p:cNvSpPr/>
          <p:nvPr/>
        </p:nvSpPr>
        <p:spPr>
          <a:xfrm>
            <a:off x="3165787" y="681926"/>
            <a:ext cx="6986016" cy="42775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bg1"/>
                </a:solidFill>
                <a:latin typeface="BZarBold"/>
              </a:rPr>
              <a:t>تب خونریزی دهنده کریمه کنگو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(Congo Crimean Hemorrhagic Fever)</a:t>
            </a:r>
            <a:endParaRPr lang="fa-I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2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20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82880" y="149418"/>
            <a:ext cx="118750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>
                <a:solidFill>
                  <a:srgbClr val="EF1129"/>
                </a:solidFill>
                <a:latin typeface="BZarBold"/>
              </a:rPr>
              <a:t>تعاريف</a:t>
            </a:r>
          </a:p>
          <a:p>
            <a:pPr lvl="0" algn="just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latin typeface="BZarBold"/>
                <a:cs typeface="B Nazanin" panose="00000400000000000000" pitchFamily="2" charset="-78"/>
              </a:rPr>
              <a:t>مورد مشكوك: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شروع ناگهاني بيماري با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تب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همراه با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درد عضلات و خونريزي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(شامل: راش، پتشي، خونريزي از بيني و مخاط دهان، استفراغ خوني يا ملنا، هماچوري)، به علاوه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سابقه اپيدميولوژيك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(سابقه گزش با كنه و يا له كردن كنه با دست، تماس مستقيم با خون تازه يا ساير بافت هاي حيوانات آلوده، تماس مستقيم با خون و ترشحات يا مواد دفعي بيمار قطعي يا محتمل به </a:t>
            </a:r>
            <a:r>
              <a:rPr lang="en-GB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CCHF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و اقامت يا مسافرت در محيط روستايي كه احتمال تماس با دام ها يا كنه وجود داشته باشد).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184" y="3437550"/>
            <a:ext cx="117287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latin typeface="BZarBold"/>
                <a:cs typeface="B Nazanin" panose="00000400000000000000" pitchFamily="2" charset="-78"/>
              </a:rPr>
              <a:t>مورد محتمل: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مورد </a:t>
            </a:r>
            <a:r>
              <a:rPr lang="fa-IR" sz="2400" b="1" dirty="0">
                <a:latin typeface="BZar"/>
                <a:cs typeface="B Nazanin" panose="00000400000000000000" pitchFamily="2" charset="-78"/>
              </a:rPr>
              <a:t>مشكوك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به اضافه </a:t>
            </a:r>
            <a:r>
              <a:rPr lang="fa-IR" sz="2400" b="1" dirty="0">
                <a:latin typeface="BZar"/>
                <a:cs typeface="B Nazanin" panose="00000400000000000000" pitchFamily="2" charset="-78"/>
              </a:rPr>
              <a:t>ترومبوسيتوپني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كه مي تواند با </a:t>
            </a:r>
            <a:r>
              <a:rPr lang="fa-IR" sz="2400" b="1" dirty="0">
                <a:latin typeface="BZar"/>
                <a:cs typeface="B Nazanin" panose="00000400000000000000" pitchFamily="2" charset="-78"/>
              </a:rPr>
              <a:t>لكوپني يا لكوسيتوز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نيز همراه باشد.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latin typeface="BZarBold"/>
                <a:cs typeface="B Nazanin" panose="00000400000000000000" pitchFamily="2" charset="-78"/>
              </a:rPr>
              <a:t>مورد قطعي: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موارد محتمل به علاوه ي تست </a:t>
            </a:r>
            <a:r>
              <a:rPr lang="fa-IR" sz="2400" b="1" dirty="0">
                <a:latin typeface="BZar"/>
                <a:cs typeface="B Nazanin" panose="00000400000000000000" pitchFamily="2" charset="-78"/>
              </a:rPr>
              <a:t>سرولوژيك مثبت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يا </a:t>
            </a:r>
            <a:r>
              <a:rPr lang="fa-IR" sz="2400" b="1" dirty="0">
                <a:latin typeface="BZar"/>
                <a:cs typeface="B Nazanin" panose="00000400000000000000" pitchFamily="2" charset="-78"/>
              </a:rPr>
              <a:t>جدا كردن ويروس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4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تب خونریزی دهنده کریمه کنگو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21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21920" y="174772"/>
            <a:ext cx="119481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EF1129"/>
                </a:solidFill>
                <a:latin typeface="BZarBold"/>
                <a:cs typeface="B Titr" panose="00000700000000000000" pitchFamily="2" charset="-78"/>
              </a:rPr>
              <a:t>اقدامات مورد نياز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EF1129"/>
                </a:solidFill>
                <a:latin typeface="BZarBold"/>
                <a:cs typeface="B Titr" panose="00000700000000000000" pitchFamily="2" charset="-78"/>
              </a:rPr>
              <a:t>الف- مراقبت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كليه موارد مشكوك بايد ضمن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گزارش فوري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تلفني به مركز بهداشت شهرستان، به صورت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فوري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به بيمارستان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ارجاع داده شوند.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بررسي بيماري با معاينه بيمار، دريافت شرح حال و شغل بيمار، محلهاي مسافرت احتمالي و سابقه تماس با دام و كنه كامل و طبقه بندي باليني انجام مي شود.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sz="24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داروي مورد نياز بيمار توسط مركز بهداشت شهرستان در اختيار بيمارستان قرار داده مي شود.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پس از تكميل شرح حال، موارد در تماس با بيمار از نظر تماس با ترشحات بيمار، تماس احتمالي با دام يا كنه و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علائم بيماري بايد مورد بررسي قرار گيرند.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51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280818"/>
            <a:ext cx="1198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latin typeface="BZarBold"/>
                <a:cs typeface="B Nazanin" panose="00000400000000000000" pitchFamily="2" charset="-78"/>
              </a:rPr>
              <a:t>جمع آوري و انتقال نمونه ها: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نمونه سرم خون بيماران به تعداد 3 عدد و به فواصل زماني زير تهيه مي شود: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نمونه اول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بلافاصله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بعد از تشخيص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نمونه دوم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5 روز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پس از نمونه اول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نمونه سوم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10 روز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بعد از نمونه اول.</a:t>
            </a:r>
          </a:p>
          <a:p>
            <a:pPr>
              <a:lnSpc>
                <a:spcPct val="150000"/>
              </a:lnSpc>
            </a:pPr>
            <a:endParaRPr lang="fa-IR" sz="24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اين نمونه ها تحت نظر امور آزمايشگاه هاي استان و مركز بهداشت استان تهيه و در شرايط زنجيره سرد به آزمايشگاه رفرانس كشوري (انستيتو پاستور ايران) ارسال مي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23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300" t="47400" r="28000" b="25560"/>
          <a:stretch/>
        </p:blipFill>
        <p:spPr>
          <a:xfrm>
            <a:off x="1389888" y="890799"/>
            <a:ext cx="10314432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29184" y="236438"/>
            <a:ext cx="11692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EF1129"/>
                </a:solidFill>
                <a:latin typeface="BZarBold"/>
                <a:cs typeface="B Titr" panose="00000700000000000000" pitchFamily="2" charset="-78"/>
              </a:rPr>
              <a:t>ج- پيشگيري</a:t>
            </a:r>
          </a:p>
          <a:p>
            <a:endParaRPr lang="fa-IR" sz="2400" b="1" dirty="0">
              <a:solidFill>
                <a:srgbClr val="EF1129"/>
              </a:solidFill>
              <a:latin typeface="BZarBold"/>
              <a:cs typeface="B Titr" panose="00000700000000000000" pitchFamily="2" charset="-78"/>
            </a:endParaRPr>
          </a:p>
          <a:p>
            <a:r>
              <a:rPr lang="fa-IR" sz="2400" b="1" dirty="0">
                <a:solidFill>
                  <a:srgbClr val="FF0000"/>
                </a:solidFill>
                <a:latin typeface="BZarBold"/>
                <a:cs typeface="B Titr" panose="00000700000000000000" pitchFamily="2" charset="-78"/>
              </a:rPr>
              <a:t>كنترل</a:t>
            </a:r>
            <a:r>
              <a:rPr lang="en-GB" sz="2400" b="1" dirty="0">
                <a:solidFill>
                  <a:srgbClr val="FF0000"/>
                </a:solidFill>
                <a:latin typeface="TimesNewRomanPSMT"/>
                <a:cs typeface="B Titr" panose="00000700000000000000" pitchFamily="2" charset="-78"/>
              </a:rPr>
              <a:t> CCHF</a:t>
            </a:r>
            <a:r>
              <a:rPr lang="fa-IR" sz="2400" b="1" dirty="0">
                <a:solidFill>
                  <a:srgbClr val="FF0000"/>
                </a:solidFill>
                <a:latin typeface="BZarBold"/>
                <a:cs typeface="B Titr" panose="00000700000000000000" pitchFamily="2" charset="-78"/>
              </a:rPr>
              <a:t> در حيوانات و كنه ها </a:t>
            </a:r>
          </a:p>
          <a:p>
            <a:endParaRPr lang="fa-IR" sz="2400" b="1" dirty="0">
              <a:solidFill>
                <a:srgbClr val="000000"/>
              </a:solidFill>
              <a:latin typeface="BZarBold"/>
              <a:cs typeface="B Nazanin" panose="00000400000000000000" pitchFamily="2" charset="-78"/>
            </a:endParaRPr>
          </a:p>
          <a:p>
            <a:pPr lvl="0"/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كنترل</a:t>
            </a:r>
            <a:r>
              <a:rPr lang="en-GB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 CCH</a:t>
            </a:r>
            <a:r>
              <a:rPr lang="en-US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F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 حيوانات و كنه ها بسيار دشوار است؛ زيرا چرخه كنه 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–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حيوان </a:t>
            </a:r>
            <a:r>
              <a:rPr lang="fa-IR" sz="2400" dirty="0">
                <a:solidFill>
                  <a:srgbClr val="000000"/>
                </a:solidFill>
                <a:latin typeface="TimesNewRomanPSMT"/>
                <a:cs typeface="B Nazanin" panose="00000400000000000000" pitchFamily="2" charset="-78"/>
              </a:rPr>
              <a:t>–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كنه قابل شناسايي نيست و عفونت در حيوانات اهلي معمولاً آشكار نيست. </a:t>
            </a:r>
          </a:p>
          <a:p>
            <a:pPr lvl="0"/>
            <a:endParaRPr lang="fa-IR" sz="24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  <a:p>
            <a:pPr lvl="0"/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همچنين كنه هاي ناقل متعدد و گسترده هستند؛ بنابر اين كنترل كنه ها با كنه كش ها خوشبينانه است؛</a:t>
            </a:r>
          </a:p>
          <a:p>
            <a:pPr lvl="0"/>
            <a:r>
              <a:rPr lang="fa-IR" sz="2400" b="1" dirty="0">
                <a:latin typeface="BZarBold"/>
                <a:cs typeface="B Nazanin" panose="00000400000000000000" pitchFamily="2" charset="-78"/>
              </a:rPr>
              <a:t>واكسني براي پيشگيري در حيوانات در دسترس نيست.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9744" y="3849282"/>
            <a:ext cx="10789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latin typeface="BZarBold"/>
                <a:cs typeface="B Titr" panose="00000700000000000000" pitchFamily="2" charset="-78"/>
              </a:rPr>
              <a:t>كاهش خطر آلودگي در افراد</a:t>
            </a:r>
          </a:p>
          <a:p>
            <a:r>
              <a:rPr lang="fa-IR" sz="2400" dirty="0">
                <a:latin typeface="BZar"/>
                <a:cs typeface="B Nazanin" panose="00000400000000000000" pitchFamily="2" charset="-78"/>
              </a:rPr>
              <a:t>اگرچه واكسن ويروس غير فعال شده حاصل از مغز موش بر عليه</a:t>
            </a:r>
            <a:r>
              <a:rPr lang="en-GB" sz="2400" dirty="0">
                <a:solidFill>
                  <a:prstClr val="black"/>
                </a:solidFill>
                <a:latin typeface="TimesNewRomanPSMT"/>
                <a:cs typeface="B Nazanin" panose="00000400000000000000" pitchFamily="2" charset="-78"/>
              </a:rPr>
              <a:t> CCHF</a:t>
            </a:r>
            <a:r>
              <a:rPr lang="fa-IR" sz="2400" dirty="0">
                <a:solidFill>
                  <a:prstClr val="black"/>
                </a:solidFill>
                <a:latin typeface="BZar"/>
                <a:cs typeface="B Nazanin" panose="00000400000000000000" pitchFamily="2" charset="-78"/>
              </a:rPr>
              <a:t> ساخته و به طور محدود در اروپاي شرقي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استفاده شده است، اما به طور معمول يك واكسن مورد اطمينان و موثري نيست كه به طور گسترده مورد استفاده قرار گيرد؛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لذا تنها راه كاهش آلودگي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در انسان به وسيله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ارتقا آگاهي افراد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در مورد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عوامل خطر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كاهش تماس با ويروس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مي باشد.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4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تب خونریزی دهنده کریمه کنگو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5344" y="181716"/>
            <a:ext cx="121066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latin typeface="BZarBold"/>
                <a:cs typeface="B Titr" panose="00000700000000000000" pitchFamily="2" charset="-78"/>
              </a:rPr>
              <a:t>جهت بالا بردن آگاهي بهداشتي جامعه و گروه هاي در معرض خطر بايستي به موارد زير توجه خاص شود:</a:t>
            </a:r>
          </a:p>
          <a:p>
            <a:endParaRPr lang="fa-IR" sz="2400" b="1" dirty="0">
              <a:solidFill>
                <a:srgbClr val="000000"/>
              </a:solidFill>
              <a:latin typeface="BZarBold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پوشيدن لباس مناسب (آستين بلند، شلوار بلند). 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پوشيدن لباس هاي روشن براي تشخيص ساده كنه روي آن. 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استفاده از كنه كش ها بر روي لباس. 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استفاده از دور كننده هاي تائيد شده بر روي پوست و لباس. 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به طور منظم پوست و لبا سها براي وجود كنه بررسي شوند و اگر كنه مشاهده شد به طور مناسب جدا</a:t>
            </a:r>
            <a:r>
              <a:rPr lang="fa-IR" sz="2400" dirty="0">
                <a:solidFill>
                  <a:srgbClr val="EF1129"/>
                </a:solidFill>
                <a:latin typeface="Symbol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شوند.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مكان و هر جايي كه شرايط مناسب براي زندگي كنه ها را فراهم آورده است شناسايي و به طورمناسب پاکسازی گردند.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00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46304" y="489273"/>
            <a:ext cx="118140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>
                <a:solidFill>
                  <a:srgbClr val="FF0000"/>
                </a:solidFill>
                <a:latin typeface="BZarBold"/>
                <a:cs typeface="B Titr" panose="00000700000000000000" pitchFamily="2" charset="-78"/>
              </a:rPr>
              <a:t>كاهش خطر انتقال از حيوان به انسان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 مناطق بومي در هنگام حمل و نقل و دستكاري حيوانات يا بافت هاي آن ها از دستكش و ساير</a:t>
            </a:r>
            <a:r>
              <a:rPr lang="fa-IR" sz="2400" dirty="0">
                <a:solidFill>
                  <a:srgbClr val="EF1129"/>
                </a:solidFill>
                <a:latin typeface="Symbol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لباس هاي محافظتي استفاده شود؛ به خصوص در طي ذبح ، قصابي در كشتارگاه ها و منزل استفاه ازآن ها بسيار مهم است.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fa-IR" sz="24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حيوانات قبل از ورود به كشتارگاه بايستي قرنطينه شوند و به مدت 2 هفته قبل از ذبح از كنه كش ها</a:t>
            </a:r>
            <a:r>
              <a:rPr lang="fa-IR" sz="2400" dirty="0">
                <a:solidFill>
                  <a:srgbClr val="EF1129"/>
                </a:solidFill>
                <a:latin typeface="Symbol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به طور مناسب براي آن ها استفاده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20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تب خونریزی دهنده کریمه کنگو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>
                <a:solidFill>
                  <a:srgbClr val="FF0000"/>
                </a:solidFill>
                <a:latin typeface="BZarBold"/>
              </a:rPr>
              <a:t>كاهش خطر انتقال از انسان به انسان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پيشگيري از تماس فيزيكي با افراد آلوده به</a:t>
            </a:r>
            <a:r>
              <a:rPr lang="en-GB" sz="2400" b="1" dirty="0">
                <a:solidFill>
                  <a:srgbClr val="FF0000"/>
                </a:solidFill>
                <a:latin typeface="TimesNewRomanPSMT"/>
                <a:cs typeface="B Nazanin" panose="00000400000000000000" pitchFamily="2" charset="-78"/>
              </a:rPr>
              <a:t> </a:t>
            </a:r>
            <a:r>
              <a:rPr lang="en-GB" sz="2400" b="1" dirty="0">
                <a:latin typeface="TimesNewRomanPSMT"/>
                <a:cs typeface="B Nazanin" panose="00000400000000000000" pitchFamily="2" charset="-78"/>
              </a:rPr>
              <a:t>CCHF</a:t>
            </a:r>
            <a:endParaRPr lang="fa-IR" sz="2400" dirty="0"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 هنگام مراقبت از بيمار دستكش و ساير وسايل حفاظتي استفاده شود.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به طور منظم پس از هر ويزيت بيمار يا تماس با او دست ها با آب و صابون شسته شود. 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رعايت احتياطات همه جانبه براي عدم مواجهه خون و ترشحات بيماران با مخا طها و پوست آزرده</a:t>
            </a:r>
            <a:r>
              <a:rPr lang="fa-IR" sz="2400" dirty="0">
                <a:solidFill>
                  <a:srgbClr val="EF1129"/>
                </a:solidFill>
                <a:latin typeface="Symbol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ضروري است.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كاركنان بهداشتي و درماني كه با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خون يا بافت هاي آلوده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بدن بيماران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مشكوك يا قطعي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تماس</a:t>
            </a:r>
            <a:r>
              <a:rPr lang="fa-IR" sz="2400" dirty="0">
                <a:solidFill>
                  <a:srgbClr val="EF1129"/>
                </a:solidFill>
                <a:latin typeface="Symbol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داشته اند بايد به طور مرتب حداقل تا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14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روز پس از تماس تحت نظر باشند و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درجه حرارت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بدن آن ها هر روز كنترل شود و در صورت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بروز تب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بلافاصله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درمان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براي آنان شروع شده و اقدامات بعدي به عمل آيد.</a:t>
            </a:r>
          </a:p>
        </p:txBody>
      </p:sp>
    </p:spTree>
    <p:extLst>
      <p:ext uri="{BB962C8B-B14F-4D97-AF65-F5344CB8AC3E}">
        <p14:creationId xmlns:p14="http://schemas.microsoft.com/office/powerpoint/2010/main" val="22270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21945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latin typeface="BZarBold"/>
              </a:rPr>
              <a:t>كاهش خطر انتقال از انسان به انسان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</a:rPr>
              <a:t>براي كاركنان بهداشتي، درماني و آزمايشگاهي كه در </a:t>
            </a:r>
            <a:r>
              <a:rPr lang="fa-IR" sz="2400" dirty="0">
                <a:solidFill>
                  <a:srgbClr val="FF0000"/>
                </a:solidFill>
                <a:latin typeface="BZar"/>
              </a:rPr>
              <a:t>حين خون گيري 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از موارد محتمل يا قطعي</a:t>
            </a:r>
            <a:r>
              <a:rPr lang="fa-IR" sz="2400" dirty="0">
                <a:solidFill>
                  <a:srgbClr val="EF1129"/>
                </a:solidFill>
                <a:latin typeface="SymbolMT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بيماري سوزن يا وسيله برنده آلوده به </a:t>
            </a:r>
            <a:r>
              <a:rPr lang="fa-IR" sz="2400" dirty="0">
                <a:solidFill>
                  <a:srgbClr val="FF0000"/>
                </a:solidFill>
                <a:latin typeface="BZar"/>
              </a:rPr>
              <a:t>پوست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 آن ها نفوذ كرده باشد، بايستي </a:t>
            </a:r>
            <a:r>
              <a:rPr lang="fa-IR" sz="2400" dirty="0">
                <a:solidFill>
                  <a:srgbClr val="FF0000"/>
                </a:solidFill>
                <a:latin typeface="BZar"/>
              </a:rPr>
              <a:t>ريباويرين خوراكي 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به عنوان شيميوپروفيلاكسي به ميزان 200 ميلي گرم هر 12 ساعت تا </a:t>
            </a:r>
            <a:r>
              <a:rPr lang="fa-IR" sz="2400" dirty="0">
                <a:solidFill>
                  <a:srgbClr val="FF0000"/>
                </a:solidFill>
                <a:latin typeface="BZar"/>
              </a:rPr>
              <a:t>5 روز 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تجويز شود.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fa-IR" sz="2400" dirty="0">
              <a:solidFill>
                <a:srgbClr val="000000"/>
              </a:solidFill>
              <a:latin typeface="BZar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</a:rPr>
              <a:t>تجهيزات و وسايلي كه با ترشحات بيمار در تماس بود ه اند بايد با </a:t>
            </a:r>
            <a:r>
              <a:rPr lang="fa-IR" sz="2400" dirty="0">
                <a:solidFill>
                  <a:srgbClr val="FF0000"/>
                </a:solidFill>
                <a:latin typeface="BZar"/>
              </a:rPr>
              <a:t>حرارت يا مواد گندزداي كلردارضدعفوني 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شوند.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BZar"/>
              </a:rPr>
              <a:t>جستجوي موارد تماس، منابع آلودگي و دام هاي آلوده در محل سكونت يا مسافرت بيمار با توجه به</a:t>
            </a:r>
            <a:r>
              <a:rPr lang="fa-IR" sz="2400" dirty="0">
                <a:solidFill>
                  <a:srgbClr val="EF1129"/>
                </a:solidFill>
                <a:latin typeface="SymbolMT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</a:rPr>
              <a:t>شرح حال وي توسط اكيپهاي بهداشتي انجام شود.</a:t>
            </a:r>
            <a:endParaRPr lang="fa-I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29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02336" y="69358"/>
            <a:ext cx="11618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EF1129"/>
                </a:solidFill>
                <a:latin typeface="BZarBold"/>
                <a:cs typeface="B Titr" panose="00000700000000000000" pitchFamily="2" charset="-78"/>
              </a:rPr>
              <a:t>انديكاسيون هاي ارجاع فوري به سطوح بالاتر</a:t>
            </a:r>
          </a:p>
          <a:p>
            <a:endParaRPr lang="fa-IR" sz="2400" b="1" dirty="0">
              <a:solidFill>
                <a:srgbClr val="EF1129"/>
              </a:solidFill>
              <a:latin typeface="BZarBold"/>
            </a:endParaRPr>
          </a:p>
          <a:p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بايد تمام موارد مشكوك به </a:t>
            </a:r>
            <a:r>
              <a:rPr lang="fa-IR" sz="2400" u="sng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صورت فوري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با هماهنگي مركز بهداشت شهرستان به بيمارستان مجهز ارجاع شوند.</a:t>
            </a:r>
          </a:p>
          <a:p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اقدامات تكميلي در بيمارستان پس از اقدامات تشخيصي اوليه و درصورتي كه بيمار در گروه محتمل قرار بگيرد عبارتند از: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درمان فوري. </a:t>
            </a:r>
            <a:endParaRPr lang="fa-IR" sz="2400" dirty="0">
              <a:solidFill>
                <a:srgbClr val="EF1129"/>
              </a:solidFill>
              <a:latin typeface="SymbolMT"/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تهيه و ارسال نمونه براي تشخيص قطعي بيماري (مطابق دستورالعمل مراقبت).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872" y="2653832"/>
            <a:ext cx="11423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EF1129"/>
                </a:solidFill>
                <a:latin typeface="BZarBold"/>
              </a:rPr>
              <a:t>جداسازي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پس از تشخيص باليني بيماري، حتي الامكان بايد از خو نگيري هاي غيرضروري اجتناب شود و براي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جداسازي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سرم خون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 آزمايشگاه ها حداكثر توجه به عمل آيد و با دقت كامل حمل شوند.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بيماراني كه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خونريزي دارند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تا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كنترل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خونريزي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نبايد جابه جا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شوند.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52" y="5274371"/>
            <a:ext cx="11420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براي پيشگيري از همه گيري بيمارستاني، موارد محتمل بيماري كه داراي خونريزي فعال هستند بايد در شرايط</a:t>
            </a:r>
            <a:r>
              <a:rPr lang="fa-IR" sz="2400" dirty="0">
                <a:solidFill>
                  <a:srgbClr val="EF1129"/>
                </a:solidFill>
                <a:latin typeface="SymbolMT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كاملاً ايزوله در بيمارستان بستري و احتياطات همه جانبه براي آ ن ها رعايت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8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344159"/>
            <a:ext cx="2743200" cy="365125"/>
          </a:xfrm>
        </p:spPr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3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00" t="15778" r="26100" b="73720"/>
          <a:stretch/>
        </p:blipFill>
        <p:spPr>
          <a:xfrm>
            <a:off x="1499616" y="221488"/>
            <a:ext cx="10192512" cy="1046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312" y="1844371"/>
            <a:ext cx="110093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EF1129"/>
                </a:solidFill>
                <a:latin typeface="BZarBold"/>
                <a:cs typeface="B Titr" panose="00000700000000000000" pitchFamily="2" charset="-78"/>
              </a:rPr>
              <a:t>معرفي بيماري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تب خونريزي دهنده كريمه كنگو يك بيماري خونريزي دهنده تب دار حاد ويروسي است و موجب طغيان هاي شديد مي گردد و تا 40 % موجب مرگ و مير مي شود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42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30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271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2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4</a:t>
            </a:fld>
            <a:endParaRPr lang="fa-I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905000"/>
            <a:ext cx="3775075" cy="4038600"/>
          </a:xfrm>
          <a:prstGeom prst="rect">
            <a:avLst/>
          </a:prstGeom>
        </p:spPr>
        <p:txBody>
          <a:bodyPr/>
          <a:lstStyle>
            <a:lvl1pPr marL="171450" indent="-171450" algn="r" defTabSz="685800" rtl="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700" dirty="0">
                <a:cs typeface="B Nazanin" panose="00000400000000000000" pitchFamily="2" charset="-78"/>
              </a:rPr>
              <a:t>عامل بيماري ويروسي از خانواده </a:t>
            </a:r>
            <a:r>
              <a:rPr lang="en-US" sz="2700" dirty="0" err="1">
                <a:solidFill>
                  <a:srgbClr val="660066"/>
                </a:solidFill>
                <a:cs typeface="B Nazanin" panose="00000400000000000000" pitchFamily="2" charset="-78"/>
              </a:rPr>
              <a:t>Bunyaviridae</a:t>
            </a:r>
            <a:r>
              <a:rPr lang="ar-SA" sz="2700" dirty="0">
                <a:cs typeface="B Nazanin" panose="00000400000000000000" pitchFamily="2" charset="-78"/>
              </a:rPr>
              <a:t> و جنس </a:t>
            </a:r>
            <a:r>
              <a:rPr lang="en-US" sz="2700" dirty="0" err="1">
                <a:solidFill>
                  <a:srgbClr val="D60093"/>
                </a:solidFill>
                <a:cs typeface="B Nazanin" panose="00000400000000000000" pitchFamily="2" charset="-78"/>
              </a:rPr>
              <a:t>Nairovirus</a:t>
            </a:r>
            <a:r>
              <a:rPr lang="ar-SA" sz="2700" dirty="0">
                <a:cs typeface="B Nazanin" panose="00000400000000000000" pitchFamily="2" charset="-78"/>
              </a:rPr>
              <a:t> مي‏باشد. اين ويروس داراي پوشش پروتئيني </a:t>
            </a:r>
            <a:r>
              <a:rPr lang="en-US" sz="2700" dirty="0">
                <a:cs typeface="B Nazanin" panose="00000400000000000000" pitchFamily="2" charset="-78"/>
              </a:rPr>
              <a:t> ( Envelop) </a:t>
            </a:r>
            <a:r>
              <a:rPr lang="ar-SA" sz="2700" dirty="0">
                <a:cs typeface="B Nazanin" panose="00000400000000000000" pitchFamily="2" charset="-78"/>
              </a:rPr>
              <a:t>است و قطر ساختمان ويروس </a:t>
            </a:r>
            <a:r>
              <a:rPr lang="en-US" sz="2700" dirty="0">
                <a:cs typeface="B Nazanin" panose="00000400000000000000" pitchFamily="2" charset="-78"/>
              </a:rPr>
              <a:t>nm</a:t>
            </a:r>
            <a:r>
              <a:rPr lang="ar-SA" sz="2700" dirty="0">
                <a:cs typeface="B Nazanin" panose="00000400000000000000" pitchFamily="2" charset="-78"/>
              </a:rPr>
              <a:t>100 – 85 مي باشد واز گروه </a:t>
            </a:r>
            <a:r>
              <a:rPr lang="en-US" sz="2700" dirty="0">
                <a:cs typeface="B Nazanin" panose="00000400000000000000" pitchFamily="2" charset="-78"/>
              </a:rPr>
              <a:t>RNA</a:t>
            </a:r>
            <a:r>
              <a:rPr lang="ar-SA" sz="2700" dirty="0">
                <a:cs typeface="B Nazanin" panose="00000400000000000000" pitchFamily="2" charset="-78"/>
              </a:rPr>
              <a:t> هاي يك رشته‏اي مي‏باشد.</a:t>
            </a:r>
            <a:endParaRPr lang="en-US" sz="2700" dirty="0">
              <a:cs typeface="B Nazanin" panose="00000400000000000000" pitchFamily="2" charset="-78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36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1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31648" y="1113181"/>
            <a:ext cx="118140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تب هموراژيك – كنگو كريمه يك تب خونريزي دهنده ويروسي است كه اولين باربصورت حاد در طي سالهاي 1944- 1945 باعث ابتلاي بيش از 200نفر درمنطقه كريمه واقع در اوکراین  ( اتحاد جماهيرشوروي سابق) شده است 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عامل بيماري بعدها در سال 1956 بهمراه علائم مشابه در كنگو واقع در قاره آفريقا شناسائي شد. بهمين خاطر نام اين بيماري تركيبي از هر دو محل كريمه و كنگو انتخاب گرديد.</a:t>
            </a:r>
          </a:p>
        </p:txBody>
      </p:sp>
    </p:spTree>
    <p:extLst>
      <p:ext uri="{BB962C8B-B14F-4D97-AF65-F5344CB8AC3E}">
        <p14:creationId xmlns:p14="http://schemas.microsoft.com/office/powerpoint/2010/main" val="8531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AE4A-9841-4A73-9C9F-9D8F66DCE8E3}" type="slidenum">
              <a:rPr lang="fa-IR" smtClean="0"/>
              <a:pPr>
                <a:defRPr/>
              </a:pPr>
              <a:t>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547616" y="1149716"/>
            <a:ext cx="7229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اين بيماري از طريق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كنه ها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حيوانات اهلي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به انسان منتقل مي شود.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انتقال انسان به انسان به دليل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تماس با خون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ترشحات بافت ها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يا مايعات بدن بيمار آلوده اتفاق مي افتد.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African tortoise 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5829"/>
            <a:ext cx="2970212" cy="1812925"/>
          </a:xfrm>
          <a:prstGeom prst="rect">
            <a:avLst/>
          </a:prstGeom>
          <a:solidFill>
            <a:srgbClr val="0099CC"/>
          </a:solidFill>
          <a:ln w="76200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2752" y="3513425"/>
            <a:ext cx="112532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كنه هيالوما </a:t>
            </a:r>
            <a:r>
              <a:rPr lang="fa-IR" sz="2400" u="sng" dirty="0">
                <a:latin typeface="BZar"/>
                <a:cs typeface="B Nazanin" panose="00000400000000000000" pitchFamily="2" charset="-78"/>
              </a:rPr>
              <a:t>مخزن اصلي 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بيماري است. كنه نابالغ با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خونخواري از مهر ه داران كوچك و يا دام هاي آلوده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، آلوده مي شود و يك بار آلودگي موجب مي شود كنه در تمام طول مراحل تكامل </a:t>
            </a:r>
            <a:r>
              <a:rPr lang="fa-IR" sz="2400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ناقل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باقي بماند و بيماري را در بين ساير دام ها ومهره داران گسترش نمايد.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7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191768" y="911225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میزبانهای</a:t>
            </a:r>
            <a:r>
              <a:rPr lang="en-GB" sz="2400" dirty="0">
                <a:solidFill>
                  <a:prstClr val="black"/>
                </a:solidFill>
                <a:latin typeface="TimesNewRomanPSMT"/>
                <a:cs typeface="B Nazanin" panose="00000400000000000000" pitchFamily="2" charset="-78"/>
              </a:rPr>
              <a:t> CCHF</a:t>
            </a:r>
            <a:r>
              <a:rPr lang="fa-IR" sz="2400" dirty="0">
                <a:latin typeface="BZar"/>
                <a:cs typeface="B Nazanin" panose="00000400000000000000" pitchFamily="2" charset="-78"/>
              </a:rPr>
              <a:t> شامل طيف وسيعي از حيوانات اهلي و وحشي مانند گاو، گوسفند و بز مي باشند. بسياري از پرندگان به عفونت مقاومت دارند؛</a:t>
            </a:r>
            <a:r>
              <a:rPr lang="fa-IR" sz="2400" dirty="0">
                <a:solidFill>
                  <a:srgbClr val="99CCFF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ولي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شتر مرغ </a:t>
            </a:r>
            <a:r>
              <a:rPr lang="fa-IR" sz="2400" dirty="0">
                <a:cs typeface="B Nazanin" panose="00000400000000000000" pitchFamily="2" charset="-78"/>
              </a:rPr>
              <a:t>حساس است و در مناطق اندميك ممكن است شيوع بالايي داشته باشد. آلودگي كارگران مراكز پرورش شتر مرغ بيشتر از طريق بريدگي و خراش هاي پوستي ايجاد شده است . </a:t>
            </a:r>
            <a:endParaRPr lang="en-US" sz="2400" dirty="0">
              <a:cs typeface="B Nazanin" panose="00000400000000000000" pitchFamily="2" charset="-78"/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7147-FE49-4260-86B6-7A012975007D}" type="slidenum">
              <a:rPr lang="fa-IR" smtClean="0"/>
              <a:pPr>
                <a:defRPr/>
              </a:pPr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2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" y="300333"/>
            <a:ext cx="11899392" cy="2381906"/>
          </a:xfrm>
        </p:spPr>
        <p:txBody>
          <a:bodyPr>
            <a:noAutofit/>
          </a:bodyPr>
          <a:lstStyle/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cs typeface="B Nazanin" panose="00000400000000000000" pitchFamily="2" charset="-78"/>
              </a:rPr>
              <a:t>انسان نيز در اثر تماس مستقيم ( پوششهاي مخاطي) با خون و ترشحات يا بافتهاي آلوده دام (بخصوص افرادي كه درصنعت دام نقش دارند از جمله دامپزشكان، دامپروران، كاركنان كشتارگاه) و يا كاركنان بيمارستان مثل پزشكان، پرستاران، بهياران، و…. در اثر تماس با افراد بيمار و يا وسايل آلوده آنها به بيماري مبتلا مي‏شود.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cs typeface="B Nazanin" panose="00000400000000000000" pitchFamily="2" charset="-78"/>
              </a:rPr>
              <a:t> ضمنا از طريق تنفس در تماس با دامهاي آلوده نيز امكان ابتلا وجود دارد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تب خونریزی دهنده کریمه کنگو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7147-FE49-4260-86B6-7A012975007D}" type="slidenum">
              <a:rPr lang="fa-IR" smtClean="0"/>
              <a:pPr>
                <a:defRPr/>
              </a:pPr>
              <a:t>8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99872" y="4273885"/>
            <a:ext cx="11545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latin typeface="BZar"/>
                <a:cs typeface="B Nazanin" panose="00000400000000000000" pitchFamily="2" charset="-78"/>
              </a:rPr>
              <a:t>عفونت در حيوانات اهلي هيچ گونه علائم مشخصي ندارد.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872" y="2682239"/>
            <a:ext cx="1154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prstClr val="black"/>
                </a:solidFill>
                <a:latin typeface="BZar"/>
                <a:cs typeface="B Nazanin" panose="00000400000000000000" pitchFamily="2" charset="-78"/>
              </a:rPr>
              <a:t>امكان انتقال در بيمارستان به دنبال استريل كردن نامناسب وسايل پزشكي و استفاده مجدد از وسايل پزشكي آلوده وجود دارد.</a:t>
            </a:r>
            <a:endParaRPr lang="fa-IR" sz="2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67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gjhg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7772400" cy="4687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a-IR" dirty="0">
                <a:solidFill>
                  <a:srgbClr val="FFCC66"/>
                </a:solidFill>
                <a:cs typeface="B Nazanin" pitchFamily="2" charset="-78"/>
              </a:rPr>
              <a:t>چرخه بیماری</a:t>
            </a:r>
            <a:endParaRPr lang="hi-IN" dirty="0">
              <a:solidFill>
                <a:srgbClr val="FFCC66"/>
              </a:solidFill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>
                <a:solidFill>
                  <a:srgbClr val="FFFFFF"/>
                </a:solidFill>
              </a:rPr>
              <a:t>تب خونریزی دهنده کریمه کنگو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C15C4-C2D7-4718-B4F8-AD8CC4C12C8D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2253</Words>
  <Application>Microsoft Office PowerPoint</Application>
  <PresentationFormat>Widescreen</PresentationFormat>
  <Paragraphs>177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BZar</vt:lpstr>
      <vt:lpstr>BZarBold</vt:lpstr>
      <vt:lpstr>Calibri</vt:lpstr>
      <vt:lpstr>Calibri Light</vt:lpstr>
      <vt:lpstr>Garamond</vt:lpstr>
      <vt:lpstr>SymbolMT</vt:lpstr>
      <vt:lpstr>TimesNewRomanPSMT</vt:lpstr>
      <vt:lpstr>Wingdings</vt:lpstr>
      <vt:lpstr>1_Office Theme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چرخه بیماری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NAJAFI-LAB</dc:creator>
  <cp:lastModifiedBy>Mrs.Mirzaeii</cp:lastModifiedBy>
  <cp:revision>267</cp:revision>
  <dcterms:created xsi:type="dcterms:W3CDTF">2015-01-29T09:08:20Z</dcterms:created>
  <dcterms:modified xsi:type="dcterms:W3CDTF">2025-07-02T06:20:42Z</dcterms:modified>
</cp:coreProperties>
</file>